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4"/>
  </p:sldMasterIdLst>
  <p:notesMasterIdLst>
    <p:notesMasterId r:id="rId7"/>
  </p:notesMasterIdLst>
  <p:sldIdLst>
    <p:sldId id="269" r:id="rId5"/>
    <p:sldId id="279" r:id="rId6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8"/>
      <p:bold r:id="rId9"/>
      <p:italic r:id="rId10"/>
      <p:bold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Encode Sans" pitchFamily="2" charset="0"/>
      <p:regular r:id="rId16"/>
      <p:bold r:id="rId17"/>
    </p:embeddedFont>
    <p:embeddedFont>
      <p:font typeface="Encode Sans Expanded" pitchFamily="2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97D"/>
    <a:srgbClr val="DD0031"/>
    <a:srgbClr val="00B050"/>
    <a:srgbClr val="FFBC49"/>
    <a:srgbClr val="FFFFCC"/>
    <a:srgbClr val="259DFF"/>
    <a:srgbClr val="99E164"/>
    <a:srgbClr val="35FFF0"/>
    <a:srgbClr val="CCCC0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88" autoAdjust="0"/>
    <p:restoredTop sz="96400" autoAdjust="0"/>
  </p:normalViewPr>
  <p:slideViewPr>
    <p:cSldViewPr snapToGrid="0">
      <p:cViewPr varScale="1">
        <p:scale>
          <a:sx n="150" d="100"/>
          <a:sy n="150" d="100"/>
        </p:scale>
        <p:origin x="252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da57cd9288_0_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da57cd9288_0_7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da57cd9288_0_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da57cd9288_0_7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5607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hapter">
  <p:cSld name="Chapter">
    <p:bg>
      <p:bgPr>
        <a:blipFill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 sz="130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1pPr>
            <a:lvl2pPr lvl="1" rtl="0">
              <a:buNone/>
              <a:defRPr sz="130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2pPr>
            <a:lvl3pPr lvl="2" rtl="0">
              <a:buNone/>
              <a:defRPr sz="130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3pPr>
            <a:lvl4pPr lvl="3" rtl="0">
              <a:buNone/>
              <a:defRPr sz="130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4pPr>
            <a:lvl5pPr lvl="4" rtl="0">
              <a:buNone/>
              <a:defRPr sz="130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5pPr>
            <a:lvl6pPr lvl="5" rtl="0">
              <a:buNone/>
              <a:defRPr sz="130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6pPr>
            <a:lvl7pPr lvl="6" rtl="0">
              <a:buNone/>
              <a:defRPr sz="130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7pPr>
            <a:lvl8pPr lvl="7" rtl="0">
              <a:buNone/>
              <a:defRPr sz="130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8pPr>
            <a:lvl9pPr lvl="8" rtl="0">
              <a:buNone/>
              <a:defRPr sz="130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865978" y="1549643"/>
            <a:ext cx="78300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Encode Sans Expanded"/>
              <a:buNone/>
              <a:defRPr sz="3700" b="0" i="0" u="none" strike="noStrike" cap="none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865975" y="2629649"/>
            <a:ext cx="7830000" cy="20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Encode Sans Expanded"/>
              <a:buNone/>
              <a:defRPr sz="2200" b="0" i="0" u="none" strike="noStrike" cap="none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Encode Sans"/>
              <a:buNone/>
              <a:defRPr sz="22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with a graph">
  <p:cSld name="Text with a graph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147" name="Google Shape;147;p25"/>
          <p:cNvSpPr>
            <a:spLocks noGrp="1"/>
          </p:cNvSpPr>
          <p:nvPr>
            <p:ph type="chart" idx="2"/>
          </p:nvPr>
        </p:nvSpPr>
        <p:spPr>
          <a:xfrm>
            <a:off x="402300" y="1917625"/>
            <a:ext cx="8372700" cy="27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Encode Sans"/>
              <a:buNone/>
              <a:defRPr sz="9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Encode Sans"/>
              <a:buNone/>
              <a:defRPr sz="9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body" idx="1"/>
          </p:nvPr>
        </p:nvSpPr>
        <p:spPr>
          <a:xfrm>
            <a:off x="402300" y="933350"/>
            <a:ext cx="8372700" cy="12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4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marL="2286000" lvl="4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 sz="12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title" idx="3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52" name="Google Shape;152;p25"/>
          <p:cNvSpPr txBox="1">
            <a:spLocks noGrp="1"/>
          </p:cNvSpPr>
          <p:nvPr>
            <p:ph type="title" idx="4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with a graph and a frame ">
  <p:cSld name="Text with a graph and a frame 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155" name="Google Shape;155;p26"/>
          <p:cNvSpPr>
            <a:spLocks noGrp="1"/>
          </p:cNvSpPr>
          <p:nvPr>
            <p:ph type="chart" idx="2"/>
          </p:nvPr>
        </p:nvSpPr>
        <p:spPr>
          <a:xfrm>
            <a:off x="402300" y="1968475"/>
            <a:ext cx="5536200" cy="27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Encode Sans"/>
              <a:buNone/>
              <a:defRPr sz="9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Encode Sans"/>
              <a:buNone/>
              <a:defRPr sz="9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body" idx="1"/>
          </p:nvPr>
        </p:nvSpPr>
        <p:spPr>
          <a:xfrm>
            <a:off x="402300" y="933350"/>
            <a:ext cx="5536200" cy="12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4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marL="2286000" lvl="4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 sz="12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body" idx="3"/>
          </p:nvPr>
        </p:nvSpPr>
        <p:spPr>
          <a:xfrm>
            <a:off x="6010500" y="933475"/>
            <a:ext cx="2764500" cy="373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216000" tIns="216000" rIns="216000" bIns="2160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1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158" name="Google Shape;158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title" idx="4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title" idx="5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 with 2 texts in 2 frames">
  <p:cSld name="Graph with 2 texts in 2 frames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164" name="Google Shape;164;p27"/>
          <p:cNvSpPr txBox="1">
            <a:spLocks noGrp="1"/>
          </p:cNvSpPr>
          <p:nvPr>
            <p:ph type="body" idx="1"/>
          </p:nvPr>
        </p:nvSpPr>
        <p:spPr>
          <a:xfrm>
            <a:off x="4628250" y="933475"/>
            <a:ext cx="4146600" cy="172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89000" tIns="189000" rIns="189000" bIns="1890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body" idx="2"/>
          </p:nvPr>
        </p:nvSpPr>
        <p:spPr>
          <a:xfrm>
            <a:off x="4628125" y="2866775"/>
            <a:ext cx="4146600" cy="172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89000" tIns="189000" rIns="189000" bIns="1890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pic>
        <p:nvPicPr>
          <p:cNvPr id="166" name="Google Shape;166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title" idx="3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title" idx="4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with highlighting numbers">
  <p:cSld name="Text with highlighting number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172" name="Google Shape;172;p28"/>
          <p:cNvSpPr txBox="1">
            <a:spLocks noGrp="1"/>
          </p:cNvSpPr>
          <p:nvPr>
            <p:ph type="body" idx="1"/>
          </p:nvPr>
        </p:nvSpPr>
        <p:spPr>
          <a:xfrm>
            <a:off x="402300" y="933150"/>
            <a:ext cx="8372700" cy="12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4pPr>
            <a:lvl5pPr marL="2286000" lvl="4" indent="-3429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800"/>
            </a:lvl5pPr>
            <a:lvl6pPr marL="2743200" lvl="5" indent="-3429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73" name="Google Shape;173;p28"/>
          <p:cNvSpPr txBox="1">
            <a:spLocks noGrp="1"/>
          </p:cNvSpPr>
          <p:nvPr>
            <p:ph type="body" idx="2"/>
          </p:nvPr>
        </p:nvSpPr>
        <p:spPr>
          <a:xfrm>
            <a:off x="402300" y="2976325"/>
            <a:ext cx="2692500" cy="17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marL="914400" lvl="1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 sz="12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4pPr>
            <a:lvl5pPr marL="2286000" lvl="4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28"/>
          <p:cNvSpPr txBox="1">
            <a:spLocks noGrp="1"/>
          </p:cNvSpPr>
          <p:nvPr>
            <p:ph type="body" idx="3"/>
          </p:nvPr>
        </p:nvSpPr>
        <p:spPr>
          <a:xfrm>
            <a:off x="3249250" y="2976325"/>
            <a:ext cx="2692500" cy="17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marL="914400" lvl="1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 sz="12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4pPr>
            <a:lvl5pPr marL="2286000" lvl="4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body" idx="4"/>
          </p:nvPr>
        </p:nvSpPr>
        <p:spPr>
          <a:xfrm>
            <a:off x="6093225" y="2976325"/>
            <a:ext cx="2692500" cy="17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marL="914400" lvl="1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 sz="12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 sz="9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/>
            </a:lvl4pPr>
            <a:lvl5pPr marL="2286000" lvl="4" indent="-2857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900"/>
              <a:buChar char="•"/>
              <a:defRPr sz="9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p28"/>
          <p:cNvSpPr txBox="1">
            <a:spLocks noGrp="1"/>
          </p:cNvSpPr>
          <p:nvPr>
            <p:ph type="title"/>
          </p:nvPr>
        </p:nvSpPr>
        <p:spPr>
          <a:xfrm>
            <a:off x="6093225" y="2266950"/>
            <a:ext cx="2692500" cy="5130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title" idx="5"/>
          </p:nvPr>
        </p:nvSpPr>
        <p:spPr>
          <a:xfrm>
            <a:off x="3249325" y="2266950"/>
            <a:ext cx="2692500" cy="5130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title" idx="6"/>
          </p:nvPr>
        </p:nvSpPr>
        <p:spPr>
          <a:xfrm>
            <a:off x="405425" y="2266950"/>
            <a:ext cx="2692500" cy="5130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Encode Sans"/>
              <a:buNone/>
              <a:defRPr sz="30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>
            <a:spLocks noGrp="1"/>
          </p:cNvSpPr>
          <p:nvPr>
            <p:ph type="title" idx="7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81" name="Google Shape;181;p28"/>
          <p:cNvSpPr txBox="1">
            <a:spLocks noGrp="1"/>
          </p:cNvSpPr>
          <p:nvPr>
            <p:ph type="title" idx="8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title" idx="9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in 2 columns with a frame">
  <p:cSld name="Text in 2 columns with a frame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185" name="Google Shape;185;p29"/>
          <p:cNvSpPr txBox="1">
            <a:spLocks noGrp="1"/>
          </p:cNvSpPr>
          <p:nvPr>
            <p:ph type="body" idx="1"/>
          </p:nvPr>
        </p:nvSpPr>
        <p:spPr>
          <a:xfrm>
            <a:off x="402300" y="933150"/>
            <a:ext cx="5536200" cy="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1pPr>
            <a:lvl2pPr marL="9144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4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marL="2286000" lvl="4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200"/>
              <a:buChar char="•"/>
              <a:defRPr sz="12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body" idx="2"/>
          </p:nvPr>
        </p:nvSpPr>
        <p:spPr>
          <a:xfrm>
            <a:off x="402300" y="2018125"/>
            <a:ext cx="2771700" cy="26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1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body" idx="3"/>
          </p:nvPr>
        </p:nvSpPr>
        <p:spPr>
          <a:xfrm>
            <a:off x="3244525" y="2018125"/>
            <a:ext cx="2694000" cy="26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4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1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body" idx="4"/>
          </p:nvPr>
        </p:nvSpPr>
        <p:spPr>
          <a:xfrm>
            <a:off x="6010500" y="933150"/>
            <a:ext cx="2670600" cy="3735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216000" tIns="216000" rIns="216000" bIns="2160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1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189" name="Google Shape;189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title" idx="5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92" name="Google Shape;192;p29"/>
          <p:cNvSpPr txBox="1">
            <a:spLocks noGrp="1"/>
          </p:cNvSpPr>
          <p:nvPr>
            <p:ph type="title" idx="6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act">
  <p:cSld name="Contact">
    <p:bg>
      <p:bgPr>
        <a:blipFill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title"/>
          </p:nvPr>
        </p:nvSpPr>
        <p:spPr>
          <a:xfrm>
            <a:off x="879626" y="2371700"/>
            <a:ext cx="3676500" cy="13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Encode Sans Expanded"/>
              <a:buNone/>
              <a:defRPr sz="2500" b="0">
                <a:solidFill>
                  <a:schemeClr val="lt1"/>
                </a:solidFill>
                <a:latin typeface="Encode Sans Expanded"/>
                <a:ea typeface="Encode Sans Expanded"/>
                <a:cs typeface="Encode Sans Expanded"/>
                <a:sym typeface="Encode Sans Expand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5" name="Google Shape;195;p30"/>
          <p:cNvSpPr txBox="1">
            <a:spLocks noGrp="1"/>
          </p:cNvSpPr>
          <p:nvPr>
            <p:ph type="body" idx="1"/>
          </p:nvPr>
        </p:nvSpPr>
        <p:spPr>
          <a:xfrm>
            <a:off x="879616" y="3771644"/>
            <a:ext cx="3240000" cy="9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>
                <a:solidFill>
                  <a:schemeClr val="lt1"/>
                </a:solidFill>
              </a:defRPr>
            </a:lvl4pPr>
            <a:lvl5pPr marL="2286000" lvl="4" indent="-27622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750"/>
              <a:buChar char="•"/>
              <a:defRPr sz="750">
                <a:solidFill>
                  <a:schemeClr val="lt1"/>
                </a:solidFill>
              </a:defRPr>
            </a:lvl5pPr>
            <a:lvl6pPr marL="2743200" lvl="5" indent="-27622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50"/>
              <a:buChar char="•"/>
              <a:defRPr sz="750"/>
            </a:lvl6pPr>
            <a:lvl7pPr marL="3200400" lvl="6" indent="-27622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50"/>
              <a:buChar char="•"/>
              <a:defRPr sz="750"/>
            </a:lvl7pPr>
            <a:lvl8pPr marL="3657600" lvl="7" indent="-27622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50"/>
              <a:buChar char="•"/>
              <a:defRPr sz="750"/>
            </a:lvl8pPr>
            <a:lvl9pPr marL="4114800" lvl="8" indent="-276225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750"/>
              <a:buChar char="•"/>
              <a:defRPr sz="750"/>
            </a:lvl9pPr>
          </a:lstStyle>
          <a:p>
            <a:endParaRPr/>
          </a:p>
        </p:txBody>
      </p:sp>
      <p:sp>
        <p:nvSpPr>
          <p:cNvPr id="196" name="Google Shape;196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buNone/>
              <a:defRPr sz="1300">
                <a:solidFill>
                  <a:schemeClr val="lt1"/>
                </a:solidFill>
              </a:defRPr>
            </a:lvl1pPr>
            <a:lvl2pPr lvl="1" rtl="0">
              <a:buNone/>
              <a:defRPr sz="1300">
                <a:solidFill>
                  <a:schemeClr val="lt1"/>
                </a:solidFill>
              </a:defRPr>
            </a:lvl2pPr>
            <a:lvl3pPr lvl="2" rtl="0">
              <a:buNone/>
              <a:defRPr sz="1300">
                <a:solidFill>
                  <a:schemeClr val="lt1"/>
                </a:solidFill>
              </a:defRPr>
            </a:lvl3pPr>
            <a:lvl4pPr lvl="3" rtl="0">
              <a:buNone/>
              <a:defRPr sz="1300">
                <a:solidFill>
                  <a:schemeClr val="lt1"/>
                </a:solidFill>
              </a:defRPr>
            </a:lvl4pPr>
            <a:lvl5pPr lvl="4" rtl="0">
              <a:buNone/>
              <a:defRPr sz="1300">
                <a:solidFill>
                  <a:schemeClr val="lt1"/>
                </a:solidFill>
              </a:defRPr>
            </a:lvl5pPr>
            <a:lvl6pPr lvl="5" rtl="0">
              <a:buNone/>
              <a:defRPr sz="1300">
                <a:solidFill>
                  <a:schemeClr val="lt1"/>
                </a:solidFill>
              </a:defRPr>
            </a:lvl6pPr>
            <a:lvl7pPr lvl="6" rtl="0">
              <a:buNone/>
              <a:defRPr sz="1300">
                <a:solidFill>
                  <a:schemeClr val="lt1"/>
                </a:solidFill>
              </a:defRPr>
            </a:lvl7pPr>
            <a:lvl8pPr lvl="7" rtl="0">
              <a:buNone/>
              <a:defRPr sz="1300">
                <a:solidFill>
                  <a:schemeClr val="lt1"/>
                </a:solidFill>
              </a:defRPr>
            </a:lvl8pPr>
            <a:lvl9pPr lvl="8" rtl="0">
              <a:buNone/>
              <a:defRPr sz="13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S">
  <p:cSld name="TEXT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body" idx="1"/>
          </p:nvPr>
        </p:nvSpPr>
        <p:spPr>
          <a:xfrm>
            <a:off x="540000" y="945000"/>
            <a:ext cx="3708000" cy="3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body" idx="2"/>
          </p:nvPr>
        </p:nvSpPr>
        <p:spPr>
          <a:xfrm>
            <a:off x="540002" y="154054"/>
            <a:ext cx="6055500" cy="2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None/>
              <a:defRPr sz="17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body" idx="3"/>
          </p:nvPr>
        </p:nvSpPr>
        <p:spPr>
          <a:xfrm>
            <a:off x="4860000" y="944999"/>
            <a:ext cx="3708000" cy="36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9845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1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sldNum" idx="12"/>
          </p:nvPr>
        </p:nvSpPr>
        <p:spPr>
          <a:xfrm>
            <a:off x="8451451" y="4941000"/>
            <a:ext cx="320700" cy="1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sz="6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02" name="Google Shape;202;p31"/>
          <p:cNvSpPr txBox="1">
            <a:spLocks noGrp="1"/>
          </p:cNvSpPr>
          <p:nvPr>
            <p:ph type="dt" idx="10"/>
          </p:nvPr>
        </p:nvSpPr>
        <p:spPr>
          <a:xfrm>
            <a:off x="6611394" y="4941004"/>
            <a:ext cx="1420800" cy="1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ftr" idx="11"/>
          </p:nvPr>
        </p:nvSpPr>
        <p:spPr>
          <a:xfrm>
            <a:off x="540000" y="4941004"/>
            <a:ext cx="3777000" cy="1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with a photo" userDrawn="1">
  <p:cSld name="2 columns with a photo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pic>
        <p:nvPicPr>
          <p:cNvPr id="3" name="図 7">
            <a:extLst>
              <a:ext uri="{FF2B5EF4-FFF2-40B4-BE49-F238E27FC236}">
                <a16:creationId xmlns:a16="http://schemas.microsoft.com/office/drawing/2014/main" id="{F90E1A51-A820-10CF-E836-C52D9D314CB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350" y="4655213"/>
            <a:ext cx="873955" cy="30727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6016761-5929-8440-1632-A6F2D3C1E155}"/>
              </a:ext>
            </a:extLst>
          </p:cNvPr>
          <p:cNvSpPr txBox="1"/>
          <p:nvPr userDrawn="1"/>
        </p:nvSpPr>
        <p:spPr>
          <a:xfrm>
            <a:off x="6273950" y="4727723"/>
            <a:ext cx="255905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>
              <a:buSzPts val="700"/>
              <a:buFont typeface="Encode Sans"/>
              <a:buNone/>
              <a:defRPr sz="700" b="1">
                <a:solidFill>
                  <a:srgbClr val="DD003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>
              <a:buSzPts val="700"/>
              <a:buNone/>
              <a:defRPr sz="700"/>
            </a:lvl2pPr>
            <a:lvl3pPr>
              <a:buSzPts val="700"/>
              <a:buNone/>
              <a:defRPr sz="700"/>
            </a:lvl3pPr>
            <a:lvl4pPr>
              <a:buSzPts val="700"/>
              <a:buNone/>
              <a:defRPr sz="700"/>
            </a:lvl4pPr>
            <a:lvl5pPr>
              <a:buSzPts val="700"/>
              <a:buNone/>
              <a:defRPr sz="700"/>
            </a:lvl5pPr>
            <a:lvl6pPr>
              <a:buSzPts val="700"/>
              <a:buNone/>
              <a:defRPr sz="700"/>
            </a:lvl6pPr>
            <a:lvl7pPr>
              <a:buSzPts val="700"/>
              <a:buNone/>
              <a:defRPr sz="700"/>
            </a:lvl7pPr>
            <a:lvl8pPr>
              <a:buSzPts val="700"/>
              <a:buNone/>
              <a:defRPr sz="700"/>
            </a:lvl8pPr>
            <a:lvl9pPr>
              <a:buSzPts val="700"/>
              <a:buNone/>
              <a:defRPr sz="700"/>
            </a:lvl9pPr>
          </a:lstStyle>
          <a:p>
            <a:pPr lvl="0"/>
            <a:r>
              <a:rPr lang="pt-BR" b="1" dirty="0">
                <a:solidFill>
                  <a:srgbClr val="26397D"/>
                </a:solidFill>
              </a:rPr>
              <a:t>Torneio Kaizen 2024 – </a:t>
            </a:r>
            <a:r>
              <a:rPr lang="pt-BR" b="0" dirty="0">
                <a:solidFill>
                  <a:srgbClr val="26397D"/>
                </a:solidFill>
              </a:rPr>
              <a:t>Grupo Estanqueidade Zero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">
  <p:cSld name="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402300" y="1750324"/>
            <a:ext cx="8372700" cy="29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200"/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12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9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900"/>
            </a:lvl4pPr>
            <a:lvl5pPr marL="2286000" lvl="4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400"/>
              <a:buChar char="•"/>
              <a:defRPr sz="9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title" idx="2"/>
          </p:nvPr>
        </p:nvSpPr>
        <p:spPr>
          <a:xfrm>
            <a:off x="402300" y="933350"/>
            <a:ext cx="83727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 idx="3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title" idx="4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with a photo">
  <p:cSld name="Text with a photo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402300" y="1978925"/>
            <a:ext cx="4154100" cy="268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400"/>
            </a:lvl1pPr>
            <a:lvl2pPr marL="914400" lvl="1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4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1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None/>
              <a:defRPr sz="1000"/>
            </a:lvl4pPr>
            <a:lvl5pPr marL="2286000" lvl="4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 sz="10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title" idx="2"/>
          </p:nvPr>
        </p:nvSpPr>
        <p:spPr>
          <a:xfrm>
            <a:off x="402300" y="933350"/>
            <a:ext cx="4154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title" idx="3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title" idx="4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white without a photo">
  <p:cSld name="Text white with a photo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/>
        </p:nvSpPr>
        <p:spPr>
          <a:xfrm>
            <a:off x="448850" y="933350"/>
            <a:ext cx="4107300" cy="3735300"/>
          </a:xfrm>
          <a:prstGeom prst="rect">
            <a:avLst/>
          </a:prstGeom>
          <a:solidFill>
            <a:srgbClr val="24378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448850" y="925425"/>
            <a:ext cx="4107300" cy="8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405000" rIns="270000" bIns="2700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"/>
              <a:buNone/>
              <a:defRPr sz="20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449025" y="2281775"/>
            <a:ext cx="4107300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1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>
                <a:solidFill>
                  <a:srgbClr val="FFFFFF"/>
                </a:solidFill>
              </a:defRPr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>
                <a:solidFill>
                  <a:srgbClr val="FFFFFF"/>
                </a:solidFill>
              </a:defRPr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>
                <a:solidFill>
                  <a:srgbClr val="FFFFFF"/>
                </a:solidFill>
              </a:defRPr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6325" y="2194211"/>
            <a:ext cx="231850" cy="1213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>
            <a:spLocks noGrp="1"/>
          </p:cNvSpPr>
          <p:nvPr>
            <p:ph type="title" idx="2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title" idx="3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4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white with a photo">
  <p:cSld name="Text white with a photo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/>
          <p:nvPr/>
        </p:nvSpPr>
        <p:spPr>
          <a:xfrm>
            <a:off x="448850" y="933350"/>
            <a:ext cx="4107300" cy="3735300"/>
          </a:xfrm>
          <a:prstGeom prst="rect">
            <a:avLst/>
          </a:prstGeom>
          <a:solidFill>
            <a:srgbClr val="24378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448850" y="925425"/>
            <a:ext cx="4107300" cy="8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405000" rIns="270000" bIns="27000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Encode Sans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body" idx="1"/>
          </p:nvPr>
        </p:nvSpPr>
        <p:spPr>
          <a:xfrm>
            <a:off x="449025" y="2281775"/>
            <a:ext cx="4107300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1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>
                <a:solidFill>
                  <a:srgbClr val="FFFFFF"/>
                </a:solidFill>
              </a:defRPr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>
                <a:solidFill>
                  <a:srgbClr val="FFFFFF"/>
                </a:solidFill>
              </a:defRPr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>
                <a:solidFill>
                  <a:srgbClr val="FFFFFF"/>
                </a:solidFill>
              </a:defRPr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>
            <a:spLocks noGrp="1"/>
          </p:cNvSpPr>
          <p:nvPr>
            <p:ph type="title" idx="2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title" idx="3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 idx="4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6325" y="2194211"/>
            <a:ext cx="231850" cy="1213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with highlighting text">
  <p:cSld name="Photo with highlighting 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4556325" y="933350"/>
            <a:ext cx="4107300" cy="3735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486000" tIns="270000" rIns="270000" bIns="2700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>
            <a:spLocks noGrp="1"/>
          </p:cNvSpPr>
          <p:nvPr>
            <p:ph type="title" idx="2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title" idx="3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title" idx="4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6325" y="2194211"/>
            <a:ext cx="231850" cy="1213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in 2 frames with 2 photos">
  <p:cSld name="Text in 2 frames with 2 photos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body" idx="1"/>
          </p:nvPr>
        </p:nvSpPr>
        <p:spPr>
          <a:xfrm>
            <a:off x="443854" y="933350"/>
            <a:ext cx="4035300" cy="3735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270000" tIns="162000" rIns="270000" bIns="2700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1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131" name="Google Shape;131;p23"/>
          <p:cNvSpPr txBox="1">
            <a:spLocks noGrp="1"/>
          </p:cNvSpPr>
          <p:nvPr>
            <p:ph type="body" idx="2"/>
          </p:nvPr>
        </p:nvSpPr>
        <p:spPr>
          <a:xfrm>
            <a:off x="4628250" y="933350"/>
            <a:ext cx="4035300" cy="3735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270000" tIns="162000" rIns="270000" bIns="2700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marL="914400" lvl="1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>
                <a:solidFill>
                  <a:schemeClr val="lt1"/>
                </a:solidFill>
              </a:defRPr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100">
                <a:solidFill>
                  <a:schemeClr val="lt1"/>
                </a:solidFill>
              </a:defRPr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>
                <a:solidFill>
                  <a:schemeClr val="lt1"/>
                </a:solidFill>
              </a:defRPr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 idx="3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title" idx="4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with 2 graphs">
  <p:cSld name="Text with 2 graphs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 b="0"/>
          </a:p>
        </p:txBody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411900" y="933475"/>
            <a:ext cx="4144200" cy="12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marL="91440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Char char="•"/>
              <a:defRPr sz="13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1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24"/>
          <p:cNvSpPr/>
          <p:nvPr/>
        </p:nvSpPr>
        <p:spPr>
          <a:xfrm>
            <a:off x="4630550" y="933475"/>
            <a:ext cx="4035300" cy="3735000"/>
          </a:xfrm>
          <a:prstGeom prst="rect">
            <a:avLst/>
          </a:prstGeom>
          <a:solidFill>
            <a:srgbClr val="E4E9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2"/>
          </p:nvPr>
        </p:nvSpPr>
        <p:spPr>
          <a:xfrm>
            <a:off x="4630550" y="933475"/>
            <a:ext cx="4144200" cy="12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marL="91440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Char char="•"/>
              <a:defRPr sz="1300"/>
            </a:lvl2pPr>
            <a:lvl3pPr marL="137160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100"/>
            </a:lvl3pPr>
            <a:lvl4pPr marL="182880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marL="2286000" lvl="4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000"/>
              <a:buChar char="•"/>
              <a:defRPr sz="1000"/>
            </a:lvl5pPr>
            <a:lvl6pPr marL="2743200" lvl="5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34777"/>
            <a:ext cx="7258050" cy="2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title" idx="3"/>
          </p:nvPr>
        </p:nvSpPr>
        <p:spPr>
          <a:xfrm>
            <a:off x="402400" y="4867275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title" idx="4"/>
          </p:nvPr>
        </p:nvSpPr>
        <p:spPr>
          <a:xfrm>
            <a:off x="1194400" y="4867275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 sz="7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408800" y="1151325"/>
            <a:ext cx="83661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Encode Sans"/>
              <a:buNone/>
              <a:defRPr sz="26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408800" y="1968575"/>
            <a:ext cx="8366100" cy="27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"/>
              <a:buNone/>
              <a:defRPr sz="12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Encode Sans"/>
              <a:buNone/>
              <a:defRPr sz="1200" b="1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dt" idx="10"/>
          </p:nvPr>
        </p:nvSpPr>
        <p:spPr>
          <a:xfrm>
            <a:off x="409575" y="4867276"/>
            <a:ext cx="792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ftr" idx="11"/>
          </p:nvPr>
        </p:nvSpPr>
        <p:spPr>
          <a:xfrm>
            <a:off x="1201580" y="4867276"/>
            <a:ext cx="360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234906" y="4867276"/>
            <a:ext cx="5400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18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6879" y="316812"/>
            <a:ext cx="1418025" cy="300433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3">
          <p15:clr>
            <a:srgbClr val="EA4335"/>
          </p15:clr>
        </p15:guide>
        <p15:guide id="2" pos="1999">
          <p15:clr>
            <a:srgbClr val="EA4335"/>
          </p15:clr>
        </p15:guide>
        <p15:guide id="3" pos="2870">
          <p15:clr>
            <a:srgbClr val="EA4335"/>
          </p15:clr>
        </p15:guide>
        <p15:guide id="4" pos="2045">
          <p15:clr>
            <a:srgbClr val="EA4335"/>
          </p15:clr>
        </p15:guide>
        <p15:guide id="5" pos="3786">
          <p15:clr>
            <a:srgbClr val="EA4335"/>
          </p15:clr>
        </p15:guide>
        <p15:guide id="6" pos="5527">
          <p15:clr>
            <a:srgbClr val="EA4335"/>
          </p15:clr>
        </p15:guide>
        <p15:guide id="7" pos="3741">
          <p15:clr>
            <a:srgbClr val="EA4335"/>
          </p15:clr>
        </p15:guide>
        <p15:guide id="8" orient="horz" pos="373">
          <p15:clr>
            <a:srgbClr val="EA4335"/>
          </p15:clr>
        </p15:guide>
        <p15:guide id="9" orient="horz" pos="588">
          <p15:clr>
            <a:srgbClr val="EA4335"/>
          </p15:clr>
        </p15:guide>
        <p15:guide id="10" orient="horz" pos="3066">
          <p15:clr>
            <a:srgbClr val="EA4335"/>
          </p15:clr>
        </p15:guide>
        <p15:guide id="11" orient="horz" pos="3168">
          <p15:clr>
            <a:srgbClr val="EA4335"/>
          </p15:clr>
        </p15:guide>
        <p15:guide id="12" pos="2915">
          <p15:clr>
            <a:srgbClr val="EA4335"/>
          </p15:clr>
        </p15:guide>
        <p15:guide id="13" orient="horz" pos="2941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jpeg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microsoft.com/office/2007/relationships/hdphoto" Target="../media/hdphoto3.wdp"/><Relationship Id="rId5" Type="http://schemas.openxmlformats.org/officeDocument/2006/relationships/image" Target="../media/image13.jpeg"/><Relationship Id="rId10" Type="http://schemas.openxmlformats.org/officeDocument/2006/relationships/image" Target="../media/image17.png"/><Relationship Id="rId4" Type="http://schemas.openxmlformats.org/officeDocument/2006/relationships/image" Target="../media/image6.png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5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Ações e contramedidas</a:t>
            </a:r>
            <a:endParaRPr dirty="0"/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BAB8C48D-B0B8-A8CC-E7B5-5C427F8B62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347471"/>
              </p:ext>
            </p:extLst>
          </p:nvPr>
        </p:nvGraphicFramePr>
        <p:xfrm>
          <a:off x="195162" y="662683"/>
          <a:ext cx="8608302" cy="1120050"/>
        </p:xfrm>
        <a:graphic>
          <a:graphicData uri="http://schemas.openxmlformats.org/drawingml/2006/table">
            <a:tbl>
              <a:tblPr/>
              <a:tblGrid>
                <a:gridCol w="1650464">
                  <a:extLst>
                    <a:ext uri="{9D8B030D-6E8A-4147-A177-3AD203B41FA5}">
                      <a16:colId xmlns:a16="http://schemas.microsoft.com/office/drawing/2014/main" val="308602508"/>
                    </a:ext>
                  </a:extLst>
                </a:gridCol>
                <a:gridCol w="1820365">
                  <a:extLst>
                    <a:ext uri="{9D8B030D-6E8A-4147-A177-3AD203B41FA5}">
                      <a16:colId xmlns:a16="http://schemas.microsoft.com/office/drawing/2014/main" val="3965626460"/>
                    </a:ext>
                  </a:extLst>
                </a:gridCol>
                <a:gridCol w="212326">
                  <a:extLst>
                    <a:ext uri="{9D8B030D-6E8A-4147-A177-3AD203B41FA5}">
                      <a16:colId xmlns:a16="http://schemas.microsoft.com/office/drawing/2014/main" val="2184208922"/>
                    </a:ext>
                  </a:extLst>
                </a:gridCol>
                <a:gridCol w="1413866">
                  <a:extLst>
                    <a:ext uri="{9D8B030D-6E8A-4147-A177-3AD203B41FA5}">
                      <a16:colId xmlns:a16="http://schemas.microsoft.com/office/drawing/2014/main" val="183561957"/>
                    </a:ext>
                  </a:extLst>
                </a:gridCol>
                <a:gridCol w="938499">
                  <a:extLst>
                    <a:ext uri="{9D8B030D-6E8A-4147-A177-3AD203B41FA5}">
                      <a16:colId xmlns:a16="http://schemas.microsoft.com/office/drawing/2014/main" val="2512523742"/>
                    </a:ext>
                  </a:extLst>
                </a:gridCol>
                <a:gridCol w="888338">
                  <a:extLst>
                    <a:ext uri="{9D8B030D-6E8A-4147-A177-3AD203B41FA5}">
                      <a16:colId xmlns:a16="http://schemas.microsoft.com/office/drawing/2014/main" val="1277103085"/>
                    </a:ext>
                  </a:extLst>
                </a:gridCol>
                <a:gridCol w="873775">
                  <a:extLst>
                    <a:ext uri="{9D8B030D-6E8A-4147-A177-3AD203B41FA5}">
                      <a16:colId xmlns:a16="http://schemas.microsoft.com/office/drawing/2014/main" val="125123538"/>
                    </a:ext>
                  </a:extLst>
                </a:gridCol>
                <a:gridCol w="810669">
                  <a:extLst>
                    <a:ext uri="{9D8B030D-6E8A-4147-A177-3AD203B41FA5}">
                      <a16:colId xmlns:a16="http://schemas.microsoft.com/office/drawing/2014/main" val="256888906"/>
                    </a:ext>
                  </a:extLst>
                </a:gridCol>
              </a:tblGrid>
              <a:tr h="178096">
                <a:tc rowSpan="2" gridSpan="3">
                  <a:txBody>
                    <a:bodyPr/>
                    <a:lstStyle/>
                    <a:p>
                      <a:pPr algn="l" fontAlgn="b"/>
                      <a:r>
                        <a:rPr lang="pt-B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PLANO DE AÇÃO - 5W 2H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t"/>
                      <a:r>
                        <a:rPr lang="pt-B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Projeto: </a:t>
                      </a: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Eliminar o Refugo pelo modo de falha de vazamento pela cravação devido a guarnição deslocada no bloco 27mm T4</a:t>
                      </a:r>
                      <a:endParaRPr lang="pt-B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pt-B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Data: </a:t>
                      </a: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22/02/2024</a:t>
                      </a:r>
                      <a:endParaRPr lang="pt-B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648094"/>
                  </a:ext>
                </a:extLst>
              </a:tr>
              <a:tr h="143175">
                <a:tc gridSpan="3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t"/>
                      <a:r>
                        <a:rPr lang="pt-B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Líder: </a:t>
                      </a: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Everton</a:t>
                      </a:r>
                      <a:endParaRPr lang="pt-B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t"/>
                      <a:r>
                        <a:rPr lang="pt-B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Equipe: </a:t>
                      </a: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Everton, Lucimário, Ystefero, William, Rafael e Andre</a:t>
                      </a:r>
                      <a:endParaRPr lang="pt-B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561608"/>
                  </a:ext>
                </a:extLst>
              </a:tr>
              <a:tr h="11873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ATIVIDADE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OBJETIVO DA MELHORIA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MEDIDA DE MELHORIA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LOCAL DA MELHORIA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RESPONSÁVEL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 DA MELHORIA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 ESTIMADO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146785"/>
                  </a:ext>
                </a:extLst>
              </a:tr>
              <a:tr h="13968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WHICH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(QUAL)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WHAT 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(O QUE 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HOW                                                                  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(COMO)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WHERE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(ONDE)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WHO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(QUEM)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HOW MUCH  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(QUANTO)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WHEN                                 (QUANDO)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69398"/>
                  </a:ext>
                </a:extLst>
              </a:tr>
              <a:tr h="492384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Alterar o local e a forma de armazenamento das guarnições no PDT.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Armazenar as guarnições mais próximo do bloco e com mais facilidade para retirada na colmeia, evitando assim que a mesma enrosque nas divisória da embalagem e sofra um estiramento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Criação de um dispositivo feito em chapa de aço para armazenamento das guarnições no PDT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PDT Montagem de radiadores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Ronan H.</a:t>
                      </a:r>
                      <a:b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</a:br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Ferramentaria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R$                                 -   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 dia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416091"/>
                  </a:ext>
                </a:extLst>
              </a:tr>
            </a:tbl>
          </a:graphicData>
        </a:graphic>
      </p:graphicFrame>
      <p:pic>
        <p:nvPicPr>
          <p:cNvPr id="7" name="Picture 3">
            <a:extLst>
              <a:ext uri="{FF2B5EF4-FFF2-40B4-BE49-F238E27FC236}">
                <a16:creationId xmlns:a16="http://schemas.microsoft.com/office/drawing/2014/main" id="{814D6DC9-0284-4285-8DDC-C7F158AF0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92" y="705976"/>
            <a:ext cx="712098" cy="2645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BE0696E-40DD-CCC9-766F-0FCE02EF8CD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07" r="28396"/>
          <a:stretch/>
        </p:blipFill>
        <p:spPr>
          <a:xfrm>
            <a:off x="3992356" y="2463728"/>
            <a:ext cx="2811381" cy="1975002"/>
          </a:xfrm>
          <a:prstGeom prst="rect">
            <a:avLst/>
          </a:prstGeom>
        </p:spPr>
      </p:pic>
      <p:grpSp>
        <p:nvGrpSpPr>
          <p:cNvPr id="17" name="Agrupar 16">
            <a:extLst>
              <a:ext uri="{FF2B5EF4-FFF2-40B4-BE49-F238E27FC236}">
                <a16:creationId xmlns:a16="http://schemas.microsoft.com/office/drawing/2014/main" id="{2182812D-28E8-58D7-CE04-41DEBE578401}"/>
              </a:ext>
            </a:extLst>
          </p:cNvPr>
          <p:cNvGrpSpPr/>
          <p:nvPr/>
        </p:nvGrpSpPr>
        <p:grpSpPr>
          <a:xfrm>
            <a:off x="290084" y="1859489"/>
            <a:ext cx="3575814" cy="2302124"/>
            <a:chOff x="0" y="217062"/>
            <a:chExt cx="5828343" cy="4258108"/>
          </a:xfrm>
        </p:grpSpPr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6357F36D-4C2E-498D-8355-AF7C9EB3B3C3}"/>
                </a:ext>
              </a:extLst>
            </p:cNvPr>
            <p:cNvGrpSpPr/>
            <p:nvPr/>
          </p:nvGrpSpPr>
          <p:grpSpPr>
            <a:xfrm>
              <a:off x="0" y="217062"/>
              <a:ext cx="3051519" cy="4258108"/>
              <a:chOff x="0" y="217062"/>
              <a:chExt cx="3051519" cy="4258108"/>
            </a:xfrm>
          </p:grpSpPr>
          <p:pic>
            <p:nvPicPr>
              <p:cNvPr id="20" name="Imagem 19">
                <a:extLst>
                  <a:ext uri="{FF2B5EF4-FFF2-40B4-BE49-F238E27FC236}">
                    <a16:creationId xmlns:a16="http://schemas.microsoft.com/office/drawing/2014/main" id="{8A8A3D87-7EDF-D46F-3D3E-9EA26AA2E8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308" r="12759"/>
              <a:stretch/>
            </p:blipFill>
            <p:spPr>
              <a:xfrm>
                <a:off x="0" y="2327320"/>
                <a:ext cx="3051519" cy="2147850"/>
              </a:xfrm>
              <a:prstGeom prst="rect">
                <a:avLst/>
              </a:prstGeom>
            </p:spPr>
          </p:pic>
          <p:pic>
            <p:nvPicPr>
              <p:cNvPr id="21" name="Imagem 20">
                <a:extLst>
                  <a:ext uri="{FF2B5EF4-FFF2-40B4-BE49-F238E27FC236}">
                    <a16:creationId xmlns:a16="http://schemas.microsoft.com/office/drawing/2014/main" id="{5C1A4C7E-5E87-55EC-EFFB-4A6F9A6EB85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846" r="18931"/>
              <a:stretch/>
            </p:blipFill>
            <p:spPr>
              <a:xfrm>
                <a:off x="0" y="217062"/>
                <a:ext cx="3051518" cy="2042762"/>
              </a:xfrm>
              <a:prstGeom prst="rect">
                <a:avLst/>
              </a:prstGeom>
            </p:spPr>
          </p:pic>
        </p:grpSp>
        <p:pic>
          <p:nvPicPr>
            <p:cNvPr id="19" name="Imagem 18" descr="Uma imagem contendo mesa, motor&#10;&#10;Descrição gerada automaticamente">
              <a:extLst>
                <a:ext uri="{FF2B5EF4-FFF2-40B4-BE49-F238E27FC236}">
                  <a16:creationId xmlns:a16="http://schemas.microsoft.com/office/drawing/2014/main" id="{3A70F10B-D0AB-4BB0-0D38-C4BE3E495E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993" b="23898"/>
            <a:stretch/>
          </p:blipFill>
          <p:spPr>
            <a:xfrm>
              <a:off x="3176992" y="803626"/>
              <a:ext cx="2651351" cy="2977613"/>
            </a:xfrm>
            <a:prstGeom prst="rect">
              <a:avLst/>
            </a:prstGeom>
          </p:spPr>
        </p:pic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573C6B28-72A0-44E0-2DDE-3B3A5443235C}"/>
              </a:ext>
            </a:extLst>
          </p:cNvPr>
          <p:cNvGrpSpPr/>
          <p:nvPr/>
        </p:nvGrpSpPr>
        <p:grpSpPr>
          <a:xfrm>
            <a:off x="6930196" y="2190864"/>
            <a:ext cx="2072066" cy="2699783"/>
            <a:chOff x="6355989" y="103370"/>
            <a:chExt cx="2072066" cy="2699783"/>
          </a:xfrm>
        </p:grpSpPr>
        <p:sp>
          <p:nvSpPr>
            <p:cNvPr id="3" name="CaixaDeTexto 3577195">
              <a:extLst>
                <a:ext uri="{FF2B5EF4-FFF2-40B4-BE49-F238E27FC236}">
                  <a16:creationId xmlns:a16="http://schemas.microsoft.com/office/drawing/2014/main" id="{407B36FF-AB57-FAB8-541C-B9201B93C842}"/>
                </a:ext>
              </a:extLst>
            </p:cNvPr>
            <p:cNvSpPr txBox="1"/>
            <p:nvPr/>
          </p:nvSpPr>
          <p:spPr bwMode="auto">
            <a:xfrm>
              <a:off x="6355989" y="103370"/>
              <a:ext cx="2072066" cy="1169904"/>
            </a:xfrm>
            <a:prstGeom prst="wedgeRoundRectCallout">
              <a:avLst>
                <a:gd name="adj1" fmla="val -1746"/>
                <a:gd name="adj2" fmla="val 121495"/>
                <a:gd name="adj3" fmla="val 16667"/>
              </a:avLst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 lIns="27432" tIns="22860" rIns="27432" bIns="0" rtlCol="0" anchor="ctr" upright="1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 rtl="0"/>
              <a:r>
                <a:rPr lang="pt-BR" sz="1000" dirty="0">
                  <a:solidFill>
                    <a:schemeClr val="tx1"/>
                  </a:solidFill>
                  <a:latin typeface="Arial"/>
                  <a:cs typeface="Arial"/>
                </a:rPr>
                <a:t>Foi pensado em um dispositivo para mudar o local e forma de armazenamento das guarnições no PDT, deixando a peça mais próxima do bloco e com mais facilidade para retirada na colmeia</a:t>
              </a:r>
            </a:p>
          </p:txBody>
        </p:sp>
        <p:pic>
          <p:nvPicPr>
            <p:cNvPr id="4" name="Imagem 3" descr="Homem com os braços para cima&#10;&#10;Descrição gerada automaticamente com confiança baixa">
              <a:extLst>
                <a:ext uri="{FF2B5EF4-FFF2-40B4-BE49-F238E27FC236}">
                  <a16:creationId xmlns:a16="http://schemas.microsoft.com/office/drawing/2014/main" id="{25B553B4-8697-37AB-57E2-6A248F813C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35388" b="76250" l="7759" r="96073">
                          <a14:foregroundMark x1="8621" y1="41681" x2="10920" y2="43147"/>
                          <a14:foregroundMark x1="10153" y1="50172" x2="7854" y2="54828"/>
                          <a14:foregroundMark x1="26916" y1="56897" x2="33908" y2="56078"/>
                          <a14:foregroundMark x1="47797" y1="54181" x2="51533" y2="53578"/>
                          <a14:foregroundMark x1="85728" y1="61509" x2="89655" y2="71983"/>
                          <a14:foregroundMark x1="70019" y1="67586" x2="54885" y2="74569"/>
                          <a14:foregroundMark x1="47510" y1="64397" x2="46360" y2="75603"/>
                          <a14:foregroundMark x1="80172" y1="67586" x2="76628" y2="76336"/>
                          <a14:foregroundMark x1="87261" y1="67414" x2="89655" y2="74957"/>
                          <a14:foregroundMark x1="91188" y1="62543" x2="92529" y2="71164"/>
                          <a14:foregroundMark x1="91954" y1="61078" x2="94061" y2="67328"/>
                          <a14:foregroundMark x1="91571" y1="60862" x2="96073" y2="64914"/>
                          <a14:foregroundMark x1="85728" y1="61422" x2="63314" y2="65603"/>
                          <a14:foregroundMark x1="63314" y1="65603" x2="51820" y2="70474"/>
                          <a14:foregroundMark x1="51820" y1="70474" x2="51149" y2="71897"/>
                          <a14:foregroundMark x1="41475" y1="55948" x2="66762" y2="70733"/>
                          <a14:foregroundMark x1="36877" y1="55819" x2="70977" y2="57198"/>
                          <a14:foregroundMark x1="70977" y1="57198" x2="86015" y2="61164"/>
                          <a14:foregroundMark x1="86015" y1="61164" x2="88027" y2="63664"/>
                          <a14:foregroundMark x1="87644" y1="62112" x2="81418" y2="57112"/>
                          <a14:foregroundMark x1="53927" y1="52931" x2="37356" y2="55043"/>
                          <a14:foregroundMark x1="37356" y1="55043" x2="42816" y2="60431"/>
                          <a14:foregroundMark x1="55364" y1="57328" x2="73755" y2="62802"/>
                          <a14:foregroundMark x1="80651" y1="55259" x2="93199" y2="62371"/>
                          <a14:foregroundMark x1="93199" y1="62371" x2="95977" y2="69828"/>
                          <a14:foregroundMark x1="90805" y1="58836" x2="95785" y2="68836"/>
                          <a14:foregroundMark x1="95594" y1="65259" x2="95594" y2="68578"/>
                          <a14:foregroundMark x1="93199" y1="61164" x2="95019" y2="64138"/>
                          <a14:foregroundMark x1="46360" y1="52543" x2="57184" y2="53233"/>
                          <a14:foregroundMark x1="11015" y1="47586" x2="10441" y2="49181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brightnessContrast bright="2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026" b="25256"/>
            <a:stretch/>
          </p:blipFill>
          <p:spPr>
            <a:xfrm>
              <a:off x="6866270" y="1781605"/>
              <a:ext cx="1051505" cy="102154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ela 11">
            <a:extLst>
              <a:ext uri="{FF2B5EF4-FFF2-40B4-BE49-F238E27FC236}">
                <a16:creationId xmlns:a16="http://schemas.microsoft.com/office/drawing/2014/main" id="{9E5432E4-753A-B03C-B72B-4B57E7078A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074770"/>
              </p:ext>
            </p:extLst>
          </p:nvPr>
        </p:nvGraphicFramePr>
        <p:xfrm>
          <a:off x="195162" y="662683"/>
          <a:ext cx="8608302" cy="1120050"/>
        </p:xfrm>
        <a:graphic>
          <a:graphicData uri="http://schemas.openxmlformats.org/drawingml/2006/table">
            <a:tbl>
              <a:tblPr/>
              <a:tblGrid>
                <a:gridCol w="1650464">
                  <a:extLst>
                    <a:ext uri="{9D8B030D-6E8A-4147-A177-3AD203B41FA5}">
                      <a16:colId xmlns:a16="http://schemas.microsoft.com/office/drawing/2014/main" val="308602508"/>
                    </a:ext>
                  </a:extLst>
                </a:gridCol>
                <a:gridCol w="1820365">
                  <a:extLst>
                    <a:ext uri="{9D8B030D-6E8A-4147-A177-3AD203B41FA5}">
                      <a16:colId xmlns:a16="http://schemas.microsoft.com/office/drawing/2014/main" val="3965626460"/>
                    </a:ext>
                  </a:extLst>
                </a:gridCol>
                <a:gridCol w="212326">
                  <a:extLst>
                    <a:ext uri="{9D8B030D-6E8A-4147-A177-3AD203B41FA5}">
                      <a16:colId xmlns:a16="http://schemas.microsoft.com/office/drawing/2014/main" val="2184208922"/>
                    </a:ext>
                  </a:extLst>
                </a:gridCol>
                <a:gridCol w="1413866">
                  <a:extLst>
                    <a:ext uri="{9D8B030D-6E8A-4147-A177-3AD203B41FA5}">
                      <a16:colId xmlns:a16="http://schemas.microsoft.com/office/drawing/2014/main" val="183561957"/>
                    </a:ext>
                  </a:extLst>
                </a:gridCol>
                <a:gridCol w="938499">
                  <a:extLst>
                    <a:ext uri="{9D8B030D-6E8A-4147-A177-3AD203B41FA5}">
                      <a16:colId xmlns:a16="http://schemas.microsoft.com/office/drawing/2014/main" val="2512523742"/>
                    </a:ext>
                  </a:extLst>
                </a:gridCol>
                <a:gridCol w="888338">
                  <a:extLst>
                    <a:ext uri="{9D8B030D-6E8A-4147-A177-3AD203B41FA5}">
                      <a16:colId xmlns:a16="http://schemas.microsoft.com/office/drawing/2014/main" val="1277103085"/>
                    </a:ext>
                  </a:extLst>
                </a:gridCol>
                <a:gridCol w="873775">
                  <a:extLst>
                    <a:ext uri="{9D8B030D-6E8A-4147-A177-3AD203B41FA5}">
                      <a16:colId xmlns:a16="http://schemas.microsoft.com/office/drawing/2014/main" val="125123538"/>
                    </a:ext>
                  </a:extLst>
                </a:gridCol>
                <a:gridCol w="810669">
                  <a:extLst>
                    <a:ext uri="{9D8B030D-6E8A-4147-A177-3AD203B41FA5}">
                      <a16:colId xmlns:a16="http://schemas.microsoft.com/office/drawing/2014/main" val="256888906"/>
                    </a:ext>
                  </a:extLst>
                </a:gridCol>
              </a:tblGrid>
              <a:tr h="178096">
                <a:tc rowSpan="2" gridSpan="3">
                  <a:txBody>
                    <a:bodyPr/>
                    <a:lstStyle/>
                    <a:p>
                      <a:pPr algn="l" fontAlgn="b"/>
                      <a:r>
                        <a:rPr lang="pt-B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PLANO DE AÇÃO - 5W 2H</a:t>
                      </a:r>
                      <a:endParaRPr lang="pt-BR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t"/>
                      <a:r>
                        <a:rPr lang="pt-B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Projeto: </a:t>
                      </a: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Eliminar o Refugo pelo modo de falha de vazamento pela cravação devido a guarnição deslocada no bloco 27mm T4</a:t>
                      </a:r>
                      <a:endParaRPr lang="pt-B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pt-B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Data: </a:t>
                      </a: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22/02/2024</a:t>
                      </a:r>
                      <a:endParaRPr lang="pt-B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648094"/>
                  </a:ext>
                </a:extLst>
              </a:tr>
              <a:tr h="143175">
                <a:tc gridSpan="3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t"/>
                      <a:r>
                        <a:rPr lang="pt-B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Líder: </a:t>
                      </a: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Everton</a:t>
                      </a:r>
                      <a:endParaRPr lang="pt-B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t"/>
                      <a:r>
                        <a:rPr lang="pt-BR" sz="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Equipe: </a:t>
                      </a: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Everton, Lucimário, Ystefero, William, Rafael e Andre</a:t>
                      </a:r>
                      <a:endParaRPr lang="pt-BR" sz="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561608"/>
                  </a:ext>
                </a:extLst>
              </a:tr>
              <a:tr h="11873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ATIVIDADE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OBJETIVO DA MELHORIA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MEDIDA DE MELHORIA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LOCAL DA MELHORIA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RESPONSÁVEL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 DA MELHORIA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TEMPO ESTIMADO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146785"/>
                  </a:ext>
                </a:extLst>
              </a:tr>
              <a:tr h="139683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WHICH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(QUAL)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WHAT 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(O QUE 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HOW                                                                  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(COMO)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WHERE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(ONDE)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WHO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(QUEM)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HOW MUCH   </a:t>
                      </a:r>
                      <a:b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(QUANTO)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5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WHEN                                 (QUANDO)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69398"/>
                  </a:ext>
                </a:extLst>
              </a:tr>
              <a:tr h="492384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Alterar o local e a forma de armazenamento das guarnições no PDT.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Armazenar as guarnições mais próximo do bloco e com mais facilidade para retirada na colmeia, evitando assim que a mesma enrosque nas divisória da embalagem e sofra um estiramento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Criação de um dispositivo feito em chapa de aço para armazenamento das guarnições no PDT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PDT Montagem de radiadores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Ronan H.</a:t>
                      </a:r>
                      <a:b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</a:br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Ferramentaria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R$                                 -   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 dia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416091"/>
                  </a:ext>
                </a:extLst>
              </a:tr>
            </a:tbl>
          </a:graphicData>
        </a:graphic>
      </p:graphicFrame>
      <p:sp>
        <p:nvSpPr>
          <p:cNvPr id="294" name="Google Shape;294;p45"/>
          <p:cNvSpPr txBox="1">
            <a:spLocks noGrp="1"/>
          </p:cNvSpPr>
          <p:nvPr>
            <p:ph type="title"/>
          </p:nvPr>
        </p:nvSpPr>
        <p:spPr>
          <a:xfrm>
            <a:off x="402350" y="334650"/>
            <a:ext cx="6379500" cy="2571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Verificações das ações e contramedidas implementada</a:t>
            </a:r>
            <a:endParaRPr dirty="0"/>
          </a:p>
        </p:txBody>
      </p:sp>
      <p:pic>
        <p:nvPicPr>
          <p:cNvPr id="27" name="Imagem 26">
            <a:extLst>
              <a:ext uri="{FF2B5EF4-FFF2-40B4-BE49-F238E27FC236}">
                <a16:creationId xmlns:a16="http://schemas.microsoft.com/office/drawing/2014/main" id="{DADC4481-AEFB-CE6C-BE1D-5B9F30886D1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507" r="28396"/>
          <a:stretch/>
        </p:blipFill>
        <p:spPr>
          <a:xfrm>
            <a:off x="5715250" y="1976815"/>
            <a:ext cx="2220456" cy="1514564"/>
          </a:xfrm>
          <a:prstGeom prst="rect">
            <a:avLst/>
          </a:prstGeom>
        </p:spPr>
      </p:pic>
      <p:sp>
        <p:nvSpPr>
          <p:cNvPr id="33" name="CaixaDeTexto 51">
            <a:extLst>
              <a:ext uri="{FF2B5EF4-FFF2-40B4-BE49-F238E27FC236}">
                <a16:creationId xmlns:a16="http://schemas.microsoft.com/office/drawing/2014/main" id="{524792AD-A29D-4A00-BFED-3D11BFBA91EB}"/>
              </a:ext>
            </a:extLst>
          </p:cNvPr>
          <p:cNvSpPr txBox="1"/>
          <p:nvPr/>
        </p:nvSpPr>
        <p:spPr>
          <a:xfrm>
            <a:off x="215368" y="3625413"/>
            <a:ext cx="4238713" cy="612934"/>
          </a:xfrm>
          <a:prstGeom prst="wedgeRoundRectCallout">
            <a:avLst>
              <a:gd name="adj1" fmla="val -11411"/>
              <a:gd name="adj2" fmla="val 99403"/>
              <a:gd name="adj3" fmla="val 16667"/>
            </a:avLst>
          </a:prstGeom>
          <a:solidFill>
            <a:srgbClr val="FFFFCC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000" dirty="0">
                <a:solidFill>
                  <a:schemeClr val="tx1"/>
                </a:solidFill>
              </a:rPr>
              <a:t>A alteração gerou um acréscimo</a:t>
            </a:r>
            <a:r>
              <a:rPr lang="pt-BR" sz="1000" baseline="0" dirty="0">
                <a:solidFill>
                  <a:schemeClr val="tx1"/>
                </a:solidFill>
              </a:rPr>
              <a:t> de mais uma operação </a:t>
            </a:r>
            <a:r>
              <a:rPr lang="pt-BR" sz="1000" dirty="0">
                <a:solidFill>
                  <a:schemeClr val="tx1"/>
                </a:solidFill>
              </a:rPr>
              <a:t>de transbordo</a:t>
            </a:r>
            <a:r>
              <a:rPr lang="pt-BR" sz="1000" baseline="0" dirty="0">
                <a:solidFill>
                  <a:schemeClr val="tx1"/>
                </a:solidFill>
              </a:rPr>
              <a:t> da colmeia para o dispositivo, aumentando o tempo ciclo do produto com uma atividade que não gera valor agregado</a:t>
            </a:r>
            <a:endParaRPr lang="pt-BR" sz="1000" dirty="0">
              <a:solidFill>
                <a:schemeClr val="tx1"/>
              </a:solidFill>
            </a:endParaRPr>
          </a:p>
        </p:txBody>
      </p:sp>
      <p:sp>
        <p:nvSpPr>
          <p:cNvPr id="36" name="CaixaDeTexto 51">
            <a:extLst>
              <a:ext uri="{FF2B5EF4-FFF2-40B4-BE49-F238E27FC236}">
                <a16:creationId xmlns:a16="http://schemas.microsoft.com/office/drawing/2014/main" id="{8BABA9CD-68C3-4B49-9554-6145D5E272F4}"/>
              </a:ext>
            </a:extLst>
          </p:cNvPr>
          <p:cNvSpPr txBox="1"/>
          <p:nvPr/>
        </p:nvSpPr>
        <p:spPr>
          <a:xfrm>
            <a:off x="5991284" y="3489453"/>
            <a:ext cx="3013066" cy="638473"/>
          </a:xfrm>
          <a:prstGeom prst="wedgeRoundRectCallout">
            <a:avLst>
              <a:gd name="adj1" fmla="val 1562"/>
              <a:gd name="adj2" fmla="val 96031"/>
              <a:gd name="adj3" fmla="val 16667"/>
            </a:avLst>
          </a:prstGeom>
          <a:solidFill>
            <a:srgbClr val="FFFFCC"/>
          </a:solidFill>
          <a:ln w="635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1000" dirty="0">
                <a:solidFill>
                  <a:schemeClr val="tx1"/>
                </a:solidFill>
              </a:rPr>
              <a:t>A</a:t>
            </a:r>
            <a:r>
              <a:rPr lang="pt-BR" sz="1000" baseline="0" dirty="0">
                <a:solidFill>
                  <a:schemeClr val="tx1"/>
                </a:solidFill>
              </a:rPr>
              <a:t> guarnição não fica acomodada da mesma forma que fica na colmeia da embalagem, podendo gerar outros problemas no futuro</a:t>
            </a:r>
            <a:endParaRPr lang="pt-BR" sz="1000" dirty="0">
              <a:solidFill>
                <a:schemeClr val="tx1"/>
              </a:solidFill>
            </a:endParaRPr>
          </a:p>
        </p:txBody>
      </p:sp>
      <p:pic>
        <p:nvPicPr>
          <p:cNvPr id="11" name="Picture 3">
            <a:extLst>
              <a:ext uri="{FF2B5EF4-FFF2-40B4-BE49-F238E27FC236}">
                <a16:creationId xmlns:a16="http://schemas.microsoft.com/office/drawing/2014/main" id="{1A2191BC-1091-44F6-B2ED-FCB64A747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779" y="732749"/>
            <a:ext cx="740449" cy="234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4F81B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A135F71F-5645-1258-3A60-3A8527D4B343}"/>
              </a:ext>
            </a:extLst>
          </p:cNvPr>
          <p:cNvGrpSpPr/>
          <p:nvPr/>
        </p:nvGrpSpPr>
        <p:grpSpPr>
          <a:xfrm>
            <a:off x="334920" y="1852799"/>
            <a:ext cx="4066813" cy="1729872"/>
            <a:chOff x="372757" y="2326619"/>
            <a:chExt cx="5387020" cy="2605239"/>
          </a:xfrm>
        </p:grpSpPr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ADCAB37B-7F82-7A0D-B216-D072BE1BF6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546" t="23991" r="13126" b="11102"/>
            <a:stretch/>
          </p:blipFill>
          <p:spPr>
            <a:xfrm>
              <a:off x="3226715" y="2326619"/>
              <a:ext cx="2533062" cy="2605239"/>
            </a:xfrm>
            <a:prstGeom prst="rect">
              <a:avLst/>
            </a:prstGeom>
          </p:spPr>
        </p:pic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2B193DBF-3CD0-A7DA-0D51-3F506ABE94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95" t="27098" r="18868" b="8515"/>
            <a:stretch/>
          </p:blipFill>
          <p:spPr>
            <a:xfrm>
              <a:off x="372757" y="2341019"/>
              <a:ext cx="2811381" cy="2590839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BF1ED51C-E7FE-343E-539D-A85D2CAEF8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208420" y="3462309"/>
              <a:ext cx="410997" cy="398658"/>
            </a:xfrm>
            <a:prstGeom prst="rect">
              <a:avLst/>
            </a:prstGeom>
          </p:spPr>
        </p:pic>
      </p:grpSp>
      <p:pic>
        <p:nvPicPr>
          <p:cNvPr id="17" name="Imagem 16" descr="Homem em pé em frente a geladeira com a porta aberta&#10;&#10;Descrição gerada automaticamente com confiança média">
            <a:extLst>
              <a:ext uri="{FF2B5EF4-FFF2-40B4-BE49-F238E27FC236}">
                <a16:creationId xmlns:a16="http://schemas.microsoft.com/office/drawing/2014/main" id="{FDB3AF2D-7AF5-2E57-A0E9-A5F782CE9AE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9515" b="63933" l="27226" r="83023">
                        <a14:foregroundMark x1="46791" y1="61137" x2="65631" y2="61650"/>
                        <a14:foregroundMark x1="30021" y1="57875" x2="28443" y2="59164"/>
                        <a14:foregroundMark x1="52070" y1="60951" x2="71946" y2="63141"/>
                        <a14:foregroundMark x1="82402" y1="57036" x2="83023" y2="59226"/>
                        <a14:foregroundMark x1="44513" y1="61044" x2="44513" y2="63979"/>
                        <a14:foregroundMark x1="53934" y1="39702" x2="55176" y2="39515"/>
                        <a14:foregroundMark x1="75466" y1="51724" x2="78157" y2="53728"/>
                        <a14:foregroundMark x1="71946" y1="50466" x2="73706" y2="51538"/>
                        <a14:foregroundMark x1="73499" y1="50559" x2="73499" y2="51351"/>
                        <a14:foregroundMark x1="71222" y1="50326" x2="73188" y2="50419"/>
                        <a14:backgroundMark x1="27847" y1="59879" x2="27847" y2="59879"/>
                        <a14:backgroundMark x1="27226" y1="60158" x2="27019" y2="59646"/>
                        <a14:backgroundMark x1="27226" y1="58854" x2="28261" y2="60065"/>
                        <a14:backgroundMark x1="28261" y1="59133" x2="27019" y2="60531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11" t="37336" r="11334" b="35910"/>
          <a:stretch/>
        </p:blipFill>
        <p:spPr>
          <a:xfrm>
            <a:off x="6717128" y="4127926"/>
            <a:ext cx="1072115" cy="982506"/>
          </a:xfrm>
          <a:prstGeom prst="rect">
            <a:avLst/>
          </a:prstGeom>
        </p:spPr>
      </p:pic>
      <p:pic>
        <p:nvPicPr>
          <p:cNvPr id="18" name="Imagem 17" descr="Homem com celular na mão&#10;&#10;Descrição gerada automaticamente com confiança média">
            <a:extLst>
              <a:ext uri="{FF2B5EF4-FFF2-40B4-BE49-F238E27FC236}">
                <a16:creationId xmlns:a16="http://schemas.microsoft.com/office/drawing/2014/main" id="{AD206485-C4A9-9225-56F1-B18F11C6917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3145" b="71625" l="26685" r="97754">
                        <a14:foregroundMark x1="54537" y1="51536" x2="42677" y2="62732"/>
                        <a14:foregroundMark x1="50584" y1="53719" x2="36478" y2="58488"/>
                        <a14:foregroundMark x1="36478" y1="58488" x2="32345" y2="65683"/>
                        <a14:foregroundMark x1="32345" y1="65683" x2="54358" y2="68310"/>
                        <a14:foregroundMark x1="54358" y1="68310" x2="92363" y2="67542"/>
                        <a14:foregroundMark x1="92363" y1="67542" x2="94609" y2="59943"/>
                        <a14:foregroundMark x1="94609" y1="59943" x2="84816" y2="53355"/>
                        <a14:foregroundMark x1="84816" y1="53355" x2="81671" y2="52829"/>
                        <a14:foregroundMark x1="81402" y1="53193" x2="75741" y2="61560"/>
                        <a14:foregroundMark x1="56514" y1="58286" x2="39353" y2="70331"/>
                        <a14:foregroundMark x1="34771" y1="64753" x2="28841" y2="71625"/>
                        <a14:foregroundMark x1="98023" y1="54729" x2="98113" y2="68149"/>
                        <a14:foregroundMark x1="98113" y1="68149" x2="82749" y2="69887"/>
                        <a14:foregroundMark x1="82749" y1="69887" x2="96586" y2="64511"/>
                        <a14:foregroundMark x1="96586" y1="64511" x2="96586" y2="64511"/>
                        <a14:foregroundMark x1="84456" y1="51172" x2="86703" y2="54446"/>
                        <a14:foregroundMark x1="53459" y1="42158" x2="58221" y2="46483"/>
                        <a14:foregroundMark x1="60737" y1="34155" x2="63881" y2="33145"/>
                        <a14:foregroundMark x1="76280" y1="40986" x2="75472" y2="43533"/>
                        <a14:foregroundMark x1="96855" y1="67542" x2="97754" y2="67542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959" t="30438" b="31175"/>
          <a:stretch/>
        </p:blipFill>
        <p:spPr>
          <a:xfrm>
            <a:off x="1741651" y="4175146"/>
            <a:ext cx="897920" cy="94514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EE24305F-60A2-A144-DC4E-E1609902F33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6466" y="786366"/>
            <a:ext cx="4150533" cy="4150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2400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ellantis - Chapter blue">
  <a:themeElements>
    <a:clrScheme name="Stellantis">
      <a:dk1>
        <a:srgbClr val="272B35"/>
      </a:dk1>
      <a:lt1>
        <a:srgbClr val="FFFFFF"/>
      </a:lt1>
      <a:dk2>
        <a:srgbClr val="243782"/>
      </a:dk2>
      <a:lt2>
        <a:srgbClr val="EEECE1"/>
      </a:lt2>
      <a:accent1>
        <a:srgbClr val="243782"/>
      </a:accent1>
      <a:accent2>
        <a:srgbClr val="E94E24"/>
      </a:accent2>
      <a:accent3>
        <a:srgbClr val="00ADA0"/>
      </a:accent3>
      <a:accent4>
        <a:srgbClr val="F7A600"/>
      </a:accent4>
      <a:accent5>
        <a:srgbClr val="272B35"/>
      </a:accent5>
      <a:accent6>
        <a:srgbClr val="243782"/>
      </a:accent6>
      <a:hlink>
        <a:srgbClr val="243782"/>
      </a:hlink>
      <a:folHlink>
        <a:srgbClr val="272B3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A2F18D83AAE64A8C68E71FDA4A5B77" ma:contentTypeVersion="14" ma:contentTypeDescription="Create a new document." ma:contentTypeScope="" ma:versionID="a2db352f2c45c1fabdab3c88a1378766">
  <xsd:schema xmlns:xsd="http://www.w3.org/2001/XMLSchema" xmlns:xs="http://www.w3.org/2001/XMLSchema" xmlns:p="http://schemas.microsoft.com/office/2006/metadata/properties" xmlns:ns2="28c1644b-cb18-4fa5-a254-a7838c19171c" xmlns:ns3="0fd70bea-1bf7-46c8-8bac-0c680d911621" targetNamespace="http://schemas.microsoft.com/office/2006/metadata/properties" ma:root="true" ma:fieldsID="e4b213e6c5bdc5a3606c9d477691e8f7" ns2:_="" ns3:_="">
    <xsd:import namespace="28c1644b-cb18-4fa5-a254-a7838c19171c"/>
    <xsd:import namespace="0fd70bea-1bf7-46c8-8bac-0c680d9116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c1644b-cb18-4fa5-a254-a7838c1917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2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9247bebf-ce0e-4fa1-bae7-748a1283d6f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d70bea-1bf7-46c8-8bac-0c680d911621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2b953cc6-b7e6-4615-8dee-3d3fcfd852e2}" ma:internalName="TaxCatchAll" ma:showField="CatchAllData" ma:web="0fd70bea-1bf7-46c8-8bac-0c680d91162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fd70bea-1bf7-46c8-8bac-0c680d911621" xsi:nil="true"/>
    <lcf76f155ced4ddcb4097134ff3c332f xmlns="28c1644b-cb18-4fa5-a254-a7838c19171c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258A86E-130E-4A80-ACE4-0B386F444B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c1644b-cb18-4fa5-a254-a7838c19171c"/>
    <ds:schemaRef ds:uri="0fd70bea-1bf7-46c8-8bac-0c680d9116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B3B62F-EA4E-4508-BB0A-90A1F423A489}">
  <ds:schemaRefs>
    <ds:schemaRef ds:uri="http://schemas.microsoft.com/office/2006/metadata/properties"/>
    <ds:schemaRef ds:uri="http://schemas.microsoft.com/office/infopath/2007/PartnerControls"/>
    <ds:schemaRef ds:uri="0fd70bea-1bf7-46c8-8bac-0c680d911621"/>
    <ds:schemaRef ds:uri="28c1644b-cb18-4fa5-a254-a7838c19171c"/>
  </ds:schemaRefs>
</ds:datastoreItem>
</file>

<file path=customXml/itemProps3.xml><?xml version="1.0" encoding="utf-8"?>
<ds:datastoreItem xmlns:ds="http://schemas.openxmlformats.org/officeDocument/2006/customXml" ds:itemID="{965CF4F6-6A8F-485F-966E-6E8F094B2D7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8235</TotalTime>
  <Words>448</Words>
  <Application>Microsoft Office PowerPoint</Application>
  <PresentationFormat>Apresentação na tela (16:9)</PresentationFormat>
  <Paragraphs>57</Paragraphs>
  <Slides>2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Encode Sans</vt:lpstr>
      <vt:lpstr>Encode Sans Expanded</vt:lpstr>
      <vt:lpstr>Arial</vt:lpstr>
      <vt:lpstr>Calibri</vt:lpstr>
      <vt:lpstr>Arial Narrow</vt:lpstr>
      <vt:lpstr>Stellantis - Chapter blue</vt:lpstr>
      <vt:lpstr>Ações e contramedidas</vt:lpstr>
      <vt:lpstr>Verificações das ações e contramedidas implementada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Kaizen 2022.pptx</dc:title>
  <dc:creator>Lucimario Santana (DTBR)</dc:creator>
  <cp:lastModifiedBy>Leticia Feitosa (DNBR)</cp:lastModifiedBy>
  <cp:revision>60</cp:revision>
  <dcterms:modified xsi:type="dcterms:W3CDTF">2024-08-30T18:07:20Z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0x0101001DA2F18D83AAE64A8C68E71FDA4A5B77</vt:lpwstr>
  </property>
  <property fmtid="{D5CDD505-2E9C-101B-9397-08002B2CF9AE}" pid="3" name="Order">
    <vt:r8>200</vt:r8>
  </property>
  <property fmtid="{D5CDD505-2E9C-101B-9397-08002B2CF9AE}" pid="4" name="MediaServiceImageTags">
    <vt:lpwstr/>
  </property>
  <property fmtid="{D5CDD505-2E9C-101B-9397-08002B2CF9AE}" pid="5" name="MSIP_Label_6add209e-37c4-4e15-ab1b-f9befe71def1_Enabled">
    <vt:lpwstr>true</vt:lpwstr>
  </property>
  <property fmtid="{D5CDD505-2E9C-101B-9397-08002B2CF9AE}" pid="6" name="MSIP_Label_6add209e-37c4-4e15-ab1b-f9befe71def1_SetDate">
    <vt:lpwstr>2024-08-19T15:21:43Z</vt:lpwstr>
  </property>
  <property fmtid="{D5CDD505-2E9C-101B-9397-08002B2CF9AE}" pid="7" name="MSIP_Label_6add209e-37c4-4e15-ab1b-f9befe71def1_Method">
    <vt:lpwstr>Standard</vt:lpwstr>
  </property>
  <property fmtid="{D5CDD505-2E9C-101B-9397-08002B2CF9AE}" pid="8" name="MSIP_Label_6add209e-37c4-4e15-ab1b-f9befe71def1_Name">
    <vt:lpwstr>G_MIP_Confidential_Exception</vt:lpwstr>
  </property>
  <property fmtid="{D5CDD505-2E9C-101B-9397-08002B2CF9AE}" pid="9" name="MSIP_Label_6add209e-37c4-4e15-ab1b-f9befe71def1_SiteId">
    <vt:lpwstr>69405920-b673-4f7c-8845-e124e9d08af2</vt:lpwstr>
  </property>
  <property fmtid="{D5CDD505-2E9C-101B-9397-08002B2CF9AE}" pid="10" name="MSIP_Label_6add209e-37c4-4e15-ab1b-f9befe71def1_ActionId">
    <vt:lpwstr>c56da863-a961-4e67-96fe-80641ec145c2</vt:lpwstr>
  </property>
  <property fmtid="{D5CDD505-2E9C-101B-9397-08002B2CF9AE}" pid="11" name="MSIP_Label_6add209e-37c4-4e15-ab1b-f9befe71def1_ContentBits">
    <vt:lpwstr>0</vt:lpwstr>
  </property>
</Properties>
</file>

<file path=docProps/thumbnail.jpeg>
</file>